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525" r:id="rId3"/>
    <p:sldId id="316" r:id="rId4"/>
    <p:sldId id="401" r:id="rId5"/>
    <p:sldId id="526" r:id="rId6"/>
    <p:sldId id="514" r:id="rId7"/>
  </p:sldIdLst>
  <p:sldSz cx="9145588" cy="6858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Calibri Light" panose="020F0302020204030204" pitchFamily="34" charset="0"/>
      <p:regular r:id="rId14"/>
      <p:italic r:id="rId15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3" pos="5680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212"/>
    <a:srgbClr val="009EE0"/>
    <a:srgbClr val="BCCF00"/>
    <a:srgbClr val="E4609A"/>
    <a:srgbClr val="CC0099"/>
    <a:srgbClr val="714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88800" autoAdjust="0"/>
  </p:normalViewPr>
  <p:slideViewPr>
    <p:cSldViewPr snapToGrid="0" showGuides="1">
      <p:cViewPr>
        <p:scale>
          <a:sx n="100" d="100"/>
          <a:sy n="100" d="100"/>
        </p:scale>
        <p:origin x="-1860" y="-84"/>
      </p:cViewPr>
      <p:guideLst>
        <p:guide orient="horz" pos="2160"/>
        <p:guide pos="5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558"/>
    </p:cViewPr>
  </p:sorter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F9134-380B-40C7-AB65-8D6300D837CA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6B179-2B86-4851-AB4D-8FEFC966C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83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0DF5B-6DB6-4863-A521-12C82015D0AB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DD5B4-28CC-4E9C-A596-DF0F6AEC6B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9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Je me présente : Olivier</a:t>
            </a:r>
            <a:r>
              <a:rPr lang="fr-FR" baseline="0" dirty="0" smtClean="0"/>
              <a:t> FRONTON. </a:t>
            </a:r>
          </a:p>
          <a:p>
            <a:r>
              <a:rPr lang="fr-FR" baseline="0" dirty="0" smtClean="0"/>
              <a:t>=&gt;20 conception d’éclairage </a:t>
            </a:r>
            <a:r>
              <a:rPr lang="fr-FR" baseline="0" dirty="0" err="1" smtClean="0"/>
              <a:t>retail</a:t>
            </a:r>
            <a:r>
              <a:rPr lang="fr-FR" baseline="0" dirty="0" smtClean="0"/>
              <a:t> </a:t>
            </a:r>
          </a:p>
          <a:p>
            <a:pPr marL="171450" indent="-171450">
              <a:buFont typeface="Symbol" panose="05050102010706020507" pitchFamily="18" charset="2"/>
              <a:buChar char="Þ"/>
            </a:pPr>
            <a:r>
              <a:rPr lang="fr-FR" baseline="0" dirty="0" smtClean="0"/>
              <a:t>Analyse pourquoi un magasin était plus visible qu’un autre, qu’un magasin nous faisait voyagé ou pas, qu’un produit était mieux mis en valeur ou pas etc…</a:t>
            </a:r>
          </a:p>
          <a:p>
            <a:pPr marL="171450" indent="-171450">
              <a:buFont typeface="Symbol" panose="05050102010706020507" pitchFamily="18" charset="2"/>
              <a:buChar char="Þ"/>
            </a:pPr>
            <a:r>
              <a:rPr lang="fr-FR" baseline="0" dirty="0" smtClean="0"/>
              <a:t>Créer LIS en 2004 et je suis plus entouré. J’ai décidé de partagé mes expériences</a:t>
            </a:r>
          </a:p>
          <a:p>
            <a:pPr marL="171450" indent="-171450">
              <a:buFont typeface="Symbol" panose="05050102010706020507" pitchFamily="18" charset="2"/>
              <a:buChar char="Þ"/>
            </a:pPr>
            <a:r>
              <a:rPr lang="fr-FR" baseline="0" dirty="0" smtClean="0"/>
              <a:t>Je ne suis pas formateur, je ne suis pas ingénieur, je suis concepteur. Merci d’accepter quelques méconnaissances</a:t>
            </a:r>
            <a:endParaRPr lang="fr-FR" baseline="0" dirty="0"/>
          </a:p>
          <a:p>
            <a:pPr marL="171450" indent="-171450">
              <a:buFont typeface="Symbol" panose="05050102010706020507" pitchFamily="18" charset="2"/>
              <a:buChar char="Þ"/>
            </a:pPr>
            <a:r>
              <a:rPr lang="fr-FR" baseline="0" dirty="0" smtClean="0"/>
              <a:t>Introduction : ….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D5B4-28CC-4E9C-A596-DF0F6AEC6B0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96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=&gt;Les point 1 et 2 concernent le MARKETING LUMIERE. Définition : Le Marketing Lumière est une stratégie de mise en lumière d'un magasin permettant de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Générer du flux d’attention où/et du flux physique en direction d’un magasin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Communiquer avec un segment de marché au travers d’une identité lumière (bas/moyen/haut de gamme),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Gérer les flux de clientèles dans le magasin (parcours client)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étapes sont : 1 de le faire remarquer, 2 faire rentrer dans le magasin, 3 créer un parcours "balisés" dans le magasin avec le plus souvent des points de focalisations sur des zones/produits clés).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=&gt; Dès que le client entre en relation avec le produits, nous passons sur le MERCHANDISING LUMIERE (nous verrons plus tard)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D5B4-28CC-4E9C-A596-DF0F6AEC6B0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448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D5B4-28CC-4E9C-A596-DF0F6AEC6B0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6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=&gt;Les point 1 et 2 concernent le MARKETING LUMIERE. Définition : Le Marketing Lumière est une stratégie de mise en lumière d'un magasin permettant de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Générer du flux d’attention où/et du flux physique en direction d’un magasin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Communiquer avec un segment de marché au travers d’une identité lumière (bas/moyen/haut de gamme),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Gérer les flux de clientèles dans le magasin (parcours client)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étapes sont : 1 de le faire remarquer, 2 faire rentrer dans le magasin, 3 créer un parcours "balisés" dans le magasin avec le plus souvent des points de focalisations sur des zones/produits clés).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=&gt; Dès que le client entre en relation avec le produits, nous passons sur le MERCHANDISING LUMIERE (nous verrons plus tard)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D5B4-28CC-4E9C-A596-DF0F6AEC6B0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44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390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58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21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367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36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57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99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43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35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46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E23683C0-B532-4AF4-B1B4-D45A70244CE3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CC226CD9-EA91-4103-B714-FB419251A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96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lightinshop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hlinkClick r:id="rId13"/>
          </p:cNvPr>
          <p:cNvSpPr/>
          <p:nvPr userDrawn="1"/>
        </p:nvSpPr>
        <p:spPr>
          <a:xfrm>
            <a:off x="457200" y="6146800"/>
            <a:ext cx="29718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Image 6">
            <a:hlinkClick r:id="rId14" action="ppaction://hlinksldjump"/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689" y="6495513"/>
            <a:ext cx="1789904" cy="191478"/>
          </a:xfrm>
          <a:prstGeom prst="rect">
            <a:avLst/>
          </a:prstGeom>
        </p:spPr>
      </p:pic>
      <p:sp>
        <p:nvSpPr>
          <p:cNvPr id="35" name="ZoneTexte 34"/>
          <p:cNvSpPr txBox="1"/>
          <p:nvPr userDrawn="1"/>
        </p:nvSpPr>
        <p:spPr>
          <a:xfrm>
            <a:off x="635000" y="6451450"/>
            <a:ext cx="1579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0" dirty="0" smtClean="0">
                <a:solidFill>
                  <a:srgbClr val="FFC000"/>
                </a:solidFill>
                <a:latin typeface="AkzidenzGroteskBE" pitchFamily="34" charset="0"/>
              </a:rPr>
              <a:t>www.lightinshop.com</a:t>
            </a:r>
            <a:endParaRPr lang="fr-FR" sz="1200" b="0" dirty="0">
              <a:solidFill>
                <a:srgbClr val="FFC000"/>
              </a:solidFill>
              <a:latin typeface="AkzidenzGroteskBE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0" y="6324958"/>
            <a:ext cx="595790" cy="5461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82" y="6176963"/>
            <a:ext cx="1291771" cy="75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ontact@lightinshop.com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/>
        </p:nvSpPr>
        <p:spPr>
          <a:xfrm>
            <a:off x="0" y="1"/>
            <a:ext cx="8888368" cy="758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000" dirty="0" smtClean="0">
                <a:solidFill>
                  <a:srgbClr val="FFC000"/>
                </a:solidFill>
                <a:latin typeface="AkzidenzGroteskBE" pitchFamily="34" charset="0"/>
              </a:rPr>
              <a:t>titre</a:t>
            </a:r>
            <a:endParaRPr lang="fr-FR" sz="4000" dirty="0">
              <a:solidFill>
                <a:srgbClr val="FFC000"/>
              </a:solidFill>
              <a:latin typeface="AkzidenzGroteskBE" pitchFamily="34" charset="0"/>
            </a:endParaRPr>
          </a:p>
        </p:txBody>
      </p:sp>
      <p:pic>
        <p:nvPicPr>
          <p:cNvPr id="12" name="Imag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4341" y="-88900"/>
            <a:ext cx="5238781" cy="200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66616" y="6314005"/>
            <a:ext cx="2093719" cy="454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88" y="379397"/>
            <a:ext cx="3945012" cy="736402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0" y="2835069"/>
            <a:ext cx="9145588" cy="1724393"/>
            <a:chOff x="1" y="1603677"/>
            <a:chExt cx="9145588" cy="1724393"/>
          </a:xfrm>
        </p:grpSpPr>
        <p:sp>
          <p:nvSpPr>
            <p:cNvPr id="13" name="ZoneTexte 12"/>
            <p:cNvSpPr txBox="1"/>
            <p:nvPr/>
          </p:nvSpPr>
          <p:spPr>
            <a:xfrm>
              <a:off x="1" y="1603678"/>
              <a:ext cx="9145588" cy="1569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4800" spc="300" dirty="0" smtClean="0">
                  <a:solidFill>
                    <a:schemeClr val="bg1">
                      <a:lumMod val="50000"/>
                    </a:schemeClr>
                  </a:solidFill>
                  <a:latin typeface="AkzidenzGroteskBE" pitchFamily="34" charset="0"/>
                </a:rPr>
                <a:t>     </a:t>
              </a:r>
              <a:r>
                <a:rPr lang="fr-FR" sz="4000" spc="300" dirty="0" smtClean="0">
                  <a:solidFill>
                    <a:schemeClr val="bg1">
                      <a:lumMod val="65000"/>
                    </a:schemeClr>
                  </a:solidFill>
                  <a:latin typeface="AkzidenzGroteskBE" pitchFamily="34" charset="0"/>
                </a:rPr>
                <a:t>Titre principal</a:t>
              </a:r>
              <a:endParaRPr lang="fr-FR" sz="4000" spc="3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endParaRPr>
            </a:p>
            <a:p>
              <a:pPr algn="ctr">
                <a:defRPr/>
              </a:pPr>
              <a:r>
                <a:rPr lang="fr-FR" sz="4800" dirty="0" smtClean="0">
                  <a:solidFill>
                    <a:srgbClr val="7F7F7F"/>
                  </a:solidFill>
                  <a:latin typeface="AkzidenzGroteskBE"/>
                </a:rPr>
                <a:t> </a:t>
              </a:r>
              <a:endParaRPr lang="fr-FR" sz="4800" dirty="0">
                <a:solidFill>
                  <a:srgbClr val="000000"/>
                </a:solidFill>
                <a:latin typeface="AkzidenzGroteskBE"/>
              </a:endParaRPr>
            </a:p>
          </p:txBody>
        </p:sp>
        <p:pic>
          <p:nvPicPr>
            <p:cNvPr id="14" name="Image 4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250" y="1603677"/>
              <a:ext cx="304449" cy="370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age 5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2505" y="2603467"/>
              <a:ext cx="315074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ZoneTexte 8"/>
            <p:cNvSpPr txBox="1"/>
            <p:nvPr/>
          </p:nvSpPr>
          <p:spPr>
            <a:xfrm>
              <a:off x="3457553" y="2497073"/>
              <a:ext cx="358142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4800" dirty="0" smtClean="0">
                  <a:solidFill>
                    <a:srgbClr val="F8B212"/>
                  </a:solidFill>
                  <a:latin typeface="AkzidenzGroteskBE" pitchFamily="34" charset="0"/>
                </a:rPr>
                <a:t>P</a:t>
              </a:r>
              <a:r>
                <a:rPr lang="fr-FR" sz="4800" dirty="0" smtClean="0">
                  <a:solidFill>
                    <a:schemeClr val="bg1">
                      <a:lumMod val="65000"/>
                    </a:schemeClr>
                  </a:solidFill>
                  <a:latin typeface="AkzidenzGroteskBE" pitchFamily="34" charset="0"/>
                </a:rPr>
                <a:t>ower point</a:t>
              </a:r>
              <a:endParaRPr lang="fr-FR" sz="4800" dirty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14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142" y="2606566"/>
            <a:ext cx="8755117" cy="1313794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8B212"/>
                </a:solidFill>
                <a:latin typeface="AkzidenzGroteskBE" pitchFamily="34" charset="0"/>
              </a:rPr>
              <a:t>G</a:t>
            </a: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abarit</a:t>
            </a:r>
            <a:r>
              <a:rPr lang="fr-FR" sz="2800" dirty="0" smtClean="0">
                <a:solidFill>
                  <a:srgbClr val="F8B212"/>
                </a:solidFill>
                <a:latin typeface="AkzidenzGroteskBE" pitchFamily="34" charset="0"/>
              </a:rPr>
              <a:t> </a:t>
            </a: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h3 28px</a:t>
            </a:r>
            <a:endParaRPr lang="fr-FR" sz="28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163" y="3626068"/>
            <a:ext cx="8639502" cy="4316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rgbClr val="F8B212"/>
                </a:solidFill>
                <a:latin typeface="AkzidenzGroteskBE" pitchFamily="34" charset="0"/>
              </a:rPr>
              <a:t>G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abarit H4 20px</a:t>
            </a:r>
          </a:p>
          <a:p>
            <a:pPr marL="0" indent="0">
              <a:buNone/>
            </a:pPr>
            <a:endParaRPr lang="fr-FR" sz="1400" dirty="0" smtClean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Gabarit H5 16px </a:t>
            </a:r>
            <a:r>
              <a:rPr lang="fr-FR" sz="1400" dirty="0">
                <a:solidFill>
                  <a:srgbClr val="F8B212"/>
                </a:solidFill>
                <a:latin typeface="AkzidenzGroteskBE" pitchFamily="34" charset="0"/>
              </a:rPr>
              <a:t>MERCHANDISING LUMIERE </a:t>
            </a:r>
            <a:endParaRPr lang="fr-FR" sz="14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pPr marL="171450" indent="-171450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Paragraphe  typo </a:t>
            </a:r>
            <a:r>
              <a:rPr lang="fr-FR" sz="1400" dirty="0" err="1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akzidenz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 14px</a:t>
            </a:r>
            <a:endParaRPr lang="fr-FR" sz="14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pPr marL="171450" indent="-171450"/>
            <a:r>
              <a:rPr lang="fr-FR" sz="1400" dirty="0" err="1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Paragrarphe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  </a:t>
            </a:r>
            <a:r>
              <a:rPr lang="fr-FR" sz="1400" dirty="0" smtClean="0">
                <a:solidFill>
                  <a:srgbClr val="F8B212"/>
                </a:solidFill>
                <a:latin typeface="AkzidenzGroteskBE" pitchFamily="34" charset="0"/>
              </a:rPr>
              <a:t>mot clé 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(</a:t>
            </a:r>
            <a:r>
              <a:rPr lang="fr-FR" sz="1400" i="1" dirty="0" err="1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lorem</a:t>
            </a:r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 </a:t>
            </a:r>
            <a:r>
              <a:rPr lang="fr-FR" sz="1400" i="1" dirty="0" err="1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ipsum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) </a:t>
            </a:r>
            <a:endParaRPr lang="fr-FR" sz="14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pPr marL="171450" indent="-171450"/>
            <a:endParaRPr lang="fr-FR" sz="1400" dirty="0">
              <a:solidFill>
                <a:srgbClr val="F8B212"/>
              </a:solidFill>
              <a:latin typeface="AkzidenzGroteskBE" pitchFamily="34" charset="0"/>
            </a:endParaRPr>
          </a:p>
          <a:p>
            <a:pPr marL="0" indent="0">
              <a:buNone/>
            </a:pPr>
            <a:endParaRPr lang="fr-FR" sz="1400" dirty="0" smtClean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pPr marL="0" indent="0">
              <a:buNone/>
            </a:pPr>
            <a:endParaRPr lang="fr-FR" sz="14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68163" y="1949669"/>
            <a:ext cx="8755117" cy="1313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F8B212"/>
                </a:solidFill>
                <a:latin typeface="AkzidenzGroteskBE" pitchFamily="34" charset="0"/>
              </a:rPr>
              <a:t>G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abarit typo </a:t>
            </a:r>
            <a:r>
              <a:rPr lang="fr-FR" sz="3200" dirty="0" err="1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Akzidenz</a:t>
            </a:r>
            <a:r>
              <a:rPr lang="fr-FR" sz="3200" dirty="0" smtClean="0">
                <a:solidFill>
                  <a:srgbClr val="F8B212"/>
                </a:solidFill>
                <a:latin typeface="AkzidenzGroteskBE" pitchFamily="34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h2 32px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8163" y="1292772"/>
            <a:ext cx="8755117" cy="1313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Gabarit typo </a:t>
            </a:r>
            <a:r>
              <a:rPr lang="fr-FR" sz="3600" dirty="0" err="1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akzidenz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 h1 36px</a:t>
            </a:r>
            <a:endParaRPr lang="fr-FR" sz="3600" dirty="0">
              <a:solidFill>
                <a:schemeClr val="bg1">
                  <a:lumMod val="50000"/>
                </a:schemeClr>
              </a:solidFill>
              <a:latin typeface="AkzidenzGroteskBE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53368" y="134500"/>
            <a:ext cx="6399073" cy="1313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solidFill>
                  <a:schemeClr val="bg1">
                    <a:lumMod val="75000"/>
                  </a:schemeClr>
                </a:solidFill>
                <a:latin typeface="AkzidenzGroteskBE" pitchFamily="34" charset="0"/>
              </a:rPr>
              <a:t>Titre 1 </a:t>
            </a:r>
            <a:r>
              <a:rPr lang="fr-FR" sz="4800" dirty="0" err="1" smtClean="0">
                <a:solidFill>
                  <a:schemeClr val="bg1">
                    <a:lumMod val="75000"/>
                  </a:schemeClr>
                </a:solidFill>
                <a:latin typeface="AkzidenzGroteskBE" pitchFamily="34" charset="0"/>
              </a:rPr>
              <a:t>akzidenz</a:t>
            </a:r>
            <a:r>
              <a:rPr lang="fr-FR" sz="4800" dirty="0" smtClean="0">
                <a:solidFill>
                  <a:schemeClr val="bg1">
                    <a:lumMod val="75000"/>
                  </a:schemeClr>
                </a:solidFill>
                <a:latin typeface="AkzidenzGroteskBE" pitchFamily="34" charset="0"/>
              </a:rPr>
              <a:t> 48px</a:t>
            </a:r>
            <a:endParaRPr lang="fr-FR" sz="4800" dirty="0">
              <a:solidFill>
                <a:schemeClr val="bg1">
                  <a:lumMod val="75000"/>
                </a:schemeClr>
              </a:solidFill>
              <a:latin typeface="AkzidenzGroteskBE" pitchFamily="34" charset="0"/>
            </a:endParaRPr>
          </a:p>
        </p:txBody>
      </p:sp>
      <p:pic>
        <p:nvPicPr>
          <p:cNvPr id="7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00" y="270139"/>
            <a:ext cx="402568" cy="48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762725" y="738350"/>
            <a:ext cx="402568" cy="48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0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463550" y="2198573"/>
            <a:ext cx="914558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7200" spc="3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     </a:t>
            </a:r>
            <a:r>
              <a:rPr lang="fr-FR" sz="4800" spc="3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Illuminons</a:t>
            </a:r>
            <a:r>
              <a:rPr lang="fr-FR" sz="7200" spc="300" dirty="0" smtClean="0">
                <a:latin typeface="AkzidenzGroteskBE" pitchFamily="34" charset="0"/>
              </a:rPr>
              <a:t>           </a:t>
            </a:r>
            <a:r>
              <a:rPr lang="fr-FR" sz="7200" spc="300" dirty="0" smtClean="0">
                <a:solidFill>
                  <a:srgbClr val="F8B212"/>
                </a:solidFill>
                <a:latin typeface="AkzidenzGroteskBE" pitchFamily="34" charset="0"/>
              </a:rPr>
              <a:t>  </a:t>
            </a:r>
            <a:endParaRPr lang="fr-FR" sz="8800" spc="300" dirty="0">
              <a:solidFill>
                <a:srgbClr val="F8B212"/>
              </a:solidFill>
              <a:latin typeface="AkzidenzGroteskBE-Md" pitchFamily="34" charset="0"/>
            </a:endParaRPr>
          </a:p>
        </p:txBody>
      </p:sp>
      <p:pic>
        <p:nvPicPr>
          <p:cNvPr id="14" name="Imag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2185" y="2411844"/>
            <a:ext cx="392346" cy="47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0" y="1"/>
            <a:ext cx="8888368" cy="758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4000" dirty="0" smtClean="0">
                <a:solidFill>
                  <a:srgbClr val="FFC000"/>
                </a:solidFill>
                <a:latin typeface="AkzidenzGroteskBE" pitchFamily="34" charset="0"/>
              </a:rPr>
              <a:t>titre</a:t>
            </a:r>
            <a:endParaRPr lang="fr-FR" sz="4000" dirty="0">
              <a:solidFill>
                <a:srgbClr val="FFC000"/>
              </a:solidFill>
              <a:latin typeface="AkzidenzGroteskBE" pitchFamily="34" charset="0"/>
            </a:endParaRPr>
          </a:p>
        </p:txBody>
      </p:sp>
      <p:pic>
        <p:nvPicPr>
          <p:cNvPr id="12" name="Imag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7345" y="217488"/>
            <a:ext cx="5998617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6408" y="3358212"/>
            <a:ext cx="368342" cy="46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ZoneTexte 31"/>
          <p:cNvSpPr txBox="1"/>
          <p:nvPr/>
        </p:nvSpPr>
        <p:spPr>
          <a:xfrm>
            <a:off x="720725" y="2991892"/>
            <a:ext cx="7061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7200" spc="3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      </a:t>
            </a:r>
            <a:r>
              <a:rPr lang="fr-FR" sz="4800" spc="3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vos</a:t>
            </a:r>
            <a:r>
              <a:rPr lang="fr-FR" sz="4800" spc="3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 </a:t>
            </a:r>
            <a:r>
              <a:rPr lang="fr-FR" sz="4800" spc="300" dirty="0" smtClean="0">
                <a:solidFill>
                  <a:srgbClr val="F8B212"/>
                </a:solidFill>
                <a:latin typeface="AkzidenzGroteskBE" pitchFamily="34" charset="0"/>
              </a:rPr>
              <a:t>projets</a:t>
            </a:r>
            <a:r>
              <a:rPr lang="fr-FR" sz="4800" spc="300" dirty="0" smtClean="0">
                <a:latin typeface="AkzidenzGroteskBE" pitchFamily="34" charset="0"/>
              </a:rPr>
              <a:t>           </a:t>
            </a:r>
            <a:r>
              <a:rPr lang="fr-FR" sz="4800" spc="300" dirty="0" smtClean="0">
                <a:solidFill>
                  <a:srgbClr val="F8B212"/>
                </a:solidFill>
                <a:latin typeface="AkzidenzGroteskBE" pitchFamily="34" charset="0"/>
              </a:rPr>
              <a:t>  </a:t>
            </a:r>
            <a:endParaRPr lang="fr-FR" sz="4800" spc="300" dirty="0">
              <a:solidFill>
                <a:srgbClr val="F8B212"/>
              </a:solidFill>
              <a:latin typeface="AkzidenzGroteskBE-Md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-17737" y="4653263"/>
            <a:ext cx="915851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  <a:hlinkClick r:id="rId5"/>
              </a:rPr>
              <a:t>contact@lightinshop.com</a:t>
            </a:r>
            <a:endParaRPr lang="fr-FR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 err="1" smtClean="0">
                <a:solidFill>
                  <a:schemeClr val="bg1">
                    <a:lumMod val="65000"/>
                  </a:schemeClr>
                </a:solidFill>
              </a:rPr>
              <a:t>Innovespace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A15</a:t>
            </a:r>
          </a:p>
          <a:p>
            <a:pPr algn="ctr"/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333 rue Marguerite </a:t>
            </a:r>
            <a:r>
              <a:rPr lang="fr-FR" sz="1200" dirty="0" err="1">
                <a:solidFill>
                  <a:schemeClr val="bg1">
                    <a:lumMod val="65000"/>
                  </a:schemeClr>
                </a:solidFill>
              </a:rPr>
              <a:t>Perey</a:t>
            </a:r>
            <a:endParaRPr lang="fr-FR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77127 </a:t>
            </a:r>
            <a:r>
              <a:rPr lang="fr-FR" sz="1400" dirty="0" err="1">
                <a:solidFill>
                  <a:schemeClr val="bg1">
                    <a:lumMod val="65000"/>
                  </a:schemeClr>
                </a:solidFill>
              </a:rPr>
              <a:t>Lieusaint</a:t>
            </a:r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 – 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France</a:t>
            </a:r>
          </a:p>
          <a:p>
            <a:pPr algn="ctr"/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T +33 [0]164130708</a:t>
            </a:r>
          </a:p>
          <a:p>
            <a:pPr algn="ctr"/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F +33 [0]160343246</a:t>
            </a:r>
          </a:p>
        </p:txBody>
      </p:sp>
    </p:spTree>
    <p:extLst>
      <p:ext uri="{BB962C8B-B14F-4D97-AF65-F5344CB8AC3E}">
        <p14:creationId xmlns:p14="http://schemas.microsoft.com/office/powerpoint/2010/main" val="378181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6366615" y="6314005"/>
            <a:ext cx="2093719" cy="454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352" y="3048254"/>
            <a:ext cx="4201493" cy="7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142" y="2606566"/>
            <a:ext cx="8755117" cy="1313794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8B212"/>
                </a:solidFill>
                <a:latin typeface="AkzidenzGroteskBE" pitchFamily="34" charset="0"/>
              </a:rPr>
              <a:t>G</a:t>
            </a: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abarit</a:t>
            </a:r>
            <a:r>
              <a:rPr lang="fr-FR" sz="2800" dirty="0" smtClean="0">
                <a:solidFill>
                  <a:srgbClr val="F8B212"/>
                </a:solidFill>
                <a:latin typeface="AkzidenzGroteskBE" pitchFamily="34" charset="0"/>
              </a:rPr>
              <a:t> </a:t>
            </a: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h3 28px</a:t>
            </a:r>
            <a:endParaRPr lang="fr-FR" sz="28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163" y="3626068"/>
            <a:ext cx="8639502" cy="4316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rgbClr val="F8B212"/>
                </a:solidFill>
                <a:latin typeface="AkzidenzGroteskBE" pitchFamily="34" charset="0"/>
              </a:rPr>
              <a:t>G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abarit H4 20px</a:t>
            </a:r>
          </a:p>
          <a:p>
            <a:pPr marL="0" indent="0">
              <a:buNone/>
            </a:pPr>
            <a:endParaRPr lang="fr-FR" sz="1400" dirty="0" smtClean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Gabarit H5 16px </a:t>
            </a:r>
            <a:r>
              <a:rPr lang="fr-FR" sz="1400" dirty="0">
                <a:solidFill>
                  <a:srgbClr val="F8B212"/>
                </a:solidFill>
                <a:latin typeface="AkzidenzGroteskBE" pitchFamily="34" charset="0"/>
              </a:rPr>
              <a:t>MERCHANDISING LUMIERE </a:t>
            </a:r>
            <a:endParaRPr lang="fr-FR" sz="14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pPr marL="171450" indent="-171450"/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Paragraphe  typo </a:t>
            </a:r>
            <a:r>
              <a:rPr lang="fr-FR" sz="1400" dirty="0" err="1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akzidenz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 14px</a:t>
            </a:r>
            <a:endParaRPr lang="fr-FR" sz="14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pPr marL="171450" indent="-171450"/>
            <a:r>
              <a:rPr lang="fr-FR" sz="1400" dirty="0" err="1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Paragrarphe</a:t>
            </a: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  </a:t>
            </a:r>
            <a:r>
              <a:rPr lang="fr-FR" sz="1400" dirty="0" smtClean="0">
                <a:solidFill>
                  <a:srgbClr val="F8B212"/>
                </a:solidFill>
                <a:latin typeface="AkzidenzGroteskBE" pitchFamily="34" charset="0"/>
              </a:rPr>
              <a:t>mot clé </a:t>
            </a:r>
            <a:r>
              <a:rPr lang="fr-FR" sz="1400" dirty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(</a:t>
            </a:r>
            <a:r>
              <a:rPr lang="fr-FR" sz="1400" i="1" dirty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nous verrons plus tard</a:t>
            </a:r>
            <a:r>
              <a:rPr lang="fr-FR" sz="1400" dirty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) </a:t>
            </a:r>
          </a:p>
          <a:p>
            <a:pPr marL="171450" indent="-171450"/>
            <a:endParaRPr lang="fr-FR" sz="1400" dirty="0">
              <a:solidFill>
                <a:srgbClr val="F8B212"/>
              </a:solidFill>
              <a:latin typeface="AkzidenzGroteskBE" pitchFamily="34" charset="0"/>
            </a:endParaRPr>
          </a:p>
          <a:p>
            <a:pPr marL="0" indent="0">
              <a:buNone/>
            </a:pPr>
            <a:endParaRPr lang="fr-FR" sz="1400" dirty="0" smtClean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pPr marL="0" indent="0">
              <a:buNone/>
            </a:pPr>
            <a:endParaRPr lang="fr-FR" sz="14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68163" y="1949669"/>
            <a:ext cx="8755117" cy="1313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F8B212"/>
                </a:solidFill>
                <a:latin typeface="AkzidenzGroteskBE" pitchFamily="34" charset="0"/>
              </a:rPr>
              <a:t>G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abarit typo </a:t>
            </a:r>
            <a:r>
              <a:rPr lang="fr-FR" sz="3200" dirty="0" err="1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Akzidenz</a:t>
            </a:r>
            <a:r>
              <a:rPr lang="fr-FR" sz="3200" dirty="0" smtClean="0">
                <a:solidFill>
                  <a:srgbClr val="F8B212"/>
                </a:solidFill>
                <a:latin typeface="AkzidenzGroteskBE" pitchFamily="34" charset="0"/>
              </a:rPr>
              <a:t> 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h2 32px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8163" y="1292772"/>
            <a:ext cx="8755117" cy="1313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Gabarit typo </a:t>
            </a:r>
            <a:r>
              <a:rPr lang="fr-FR" sz="3600" dirty="0" err="1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akzidenz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 h1 36px</a:t>
            </a:r>
            <a:endParaRPr lang="fr-FR" sz="3600" dirty="0">
              <a:solidFill>
                <a:schemeClr val="bg1">
                  <a:lumMod val="50000"/>
                </a:schemeClr>
              </a:solidFill>
              <a:latin typeface="AkzidenzGroteskBE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53368" y="134500"/>
            <a:ext cx="6399073" cy="1313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solidFill>
                  <a:schemeClr val="bg1">
                    <a:lumMod val="75000"/>
                  </a:schemeClr>
                </a:solidFill>
                <a:latin typeface="AkzidenzGroteskBE" pitchFamily="34" charset="0"/>
              </a:rPr>
              <a:t>Titre 1 </a:t>
            </a:r>
            <a:r>
              <a:rPr lang="fr-FR" sz="4800" dirty="0" err="1" smtClean="0">
                <a:solidFill>
                  <a:schemeClr val="bg1">
                    <a:lumMod val="75000"/>
                  </a:schemeClr>
                </a:solidFill>
                <a:latin typeface="AkzidenzGroteskBE" pitchFamily="34" charset="0"/>
              </a:rPr>
              <a:t>akzidenz</a:t>
            </a:r>
            <a:r>
              <a:rPr lang="fr-FR" sz="4800" dirty="0" smtClean="0">
                <a:solidFill>
                  <a:schemeClr val="bg1">
                    <a:lumMod val="75000"/>
                  </a:schemeClr>
                </a:solidFill>
                <a:latin typeface="AkzidenzGroteskBE" pitchFamily="34" charset="0"/>
              </a:rPr>
              <a:t> 48px</a:t>
            </a:r>
            <a:endParaRPr lang="fr-FR" sz="4800" dirty="0">
              <a:solidFill>
                <a:schemeClr val="bg1">
                  <a:lumMod val="75000"/>
                </a:schemeClr>
              </a:solidFill>
              <a:latin typeface="AkzidenzGroteskBE" pitchFamily="34" charset="0"/>
            </a:endParaRPr>
          </a:p>
        </p:txBody>
      </p:sp>
      <p:pic>
        <p:nvPicPr>
          <p:cNvPr id="7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00" y="270139"/>
            <a:ext cx="402568" cy="48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762725" y="738350"/>
            <a:ext cx="402568" cy="48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3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759" y="1089026"/>
            <a:ext cx="7888070" cy="3349624"/>
          </a:xfrm>
        </p:spPr>
        <p:txBody>
          <a:bodyPr>
            <a:normAutofit/>
          </a:bodyPr>
          <a:lstStyle/>
          <a:p>
            <a:r>
              <a:rPr lang="fr-FR" sz="18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>Expériences Lumière :</a:t>
            </a:r>
            <a:br>
              <a:rPr lang="fr-FR" sz="18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</a:br>
            <a:r>
              <a:rPr lang="fr-FR" sz="18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  <a:t/>
            </a:r>
            <a:br>
              <a:rPr lang="fr-FR" sz="1800" dirty="0" smtClean="0">
                <a:solidFill>
                  <a:schemeClr val="bg1">
                    <a:lumMod val="50000"/>
                  </a:schemeClr>
                </a:solidFill>
                <a:latin typeface="AkzidenzGroteskBE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kzidenzGroteskBE-Light" pitchFamily="34" charset="0"/>
              </a:rPr>
              <a:t>- Contraste visuel (avec la cabine) au moment où l’on parle des luminance ? (à faire avec le slide</a:t>
            </a:r>
            <a:r>
              <a:rPr lang="fr-FR" sz="1400" dirty="0" smtClean="0">
                <a:solidFill>
                  <a:schemeClr val="accent2"/>
                </a:solidFill>
                <a:latin typeface="AkzidenzGroteskBE-Light" pitchFamily="34" charset="0"/>
              </a:rPr>
              <a:t> </a:t>
            </a:r>
            <a:r>
              <a:rPr lang="fr-FR" sz="1400" dirty="0" smtClean="0">
                <a:solidFill>
                  <a:srgbClr val="F8B212"/>
                </a:solidFill>
                <a:latin typeface="AkzidenzGroteskBE-Light" pitchFamily="34" charset="0"/>
              </a:rPr>
              <a:t>« L’iris  se ferme pour se protéger de l’éblouissement »</a:t>
            </a:r>
            <a:br>
              <a:rPr lang="fr-FR" sz="1400" dirty="0" smtClean="0">
                <a:solidFill>
                  <a:srgbClr val="F8B212"/>
                </a:solidFill>
                <a:latin typeface="AkzidenzGroteskBE-Light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kzidenzGroteskBE-Light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kzidenzGroteskBE-Light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kzidenzGroteskBE-Light" pitchFamily="34" charset="0"/>
              </a:rPr>
              <a:t>- Contraste x2  avec le luxmètre sur la tâche lumière de la toile 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kzidenzGroteskBE-Light" pitchFamily="34" charset="0"/>
              </a:rPr>
              <a:t>(à faire avec le slide</a:t>
            </a:r>
            <a:r>
              <a:rPr lang="fr-FR" sz="1400" dirty="0">
                <a:solidFill>
                  <a:schemeClr val="accent2"/>
                </a:solidFill>
                <a:latin typeface="AkzidenzGroteskBE-Light" pitchFamily="34" charset="0"/>
              </a:rPr>
              <a:t> </a:t>
            </a:r>
            <a:r>
              <a:rPr lang="fr-FR" sz="1400" dirty="0" smtClean="0">
                <a:solidFill>
                  <a:srgbClr val="F8B212"/>
                </a:solidFill>
                <a:latin typeface="AkzidenzGroteskBE-Light" pitchFamily="34" charset="0"/>
              </a:rPr>
              <a:t>«Tâche de lumière blanche sur fond noir</a:t>
            </a:r>
            <a:r>
              <a:rPr lang="fr-FR" sz="1400" dirty="0">
                <a:solidFill>
                  <a:srgbClr val="F8B212"/>
                </a:solidFill>
                <a:latin typeface="AkzidenzGroteskBE-Light" pitchFamily="34" charset="0"/>
              </a:rPr>
              <a:t> </a:t>
            </a:r>
            <a:r>
              <a:rPr lang="fr-FR" sz="1400" dirty="0" smtClean="0">
                <a:solidFill>
                  <a:srgbClr val="F8B212"/>
                </a:solidFill>
                <a:latin typeface="AkzidenzGroteskBE-Light" pitchFamily="34" charset="0"/>
              </a:rPr>
              <a:t>»</a:t>
            </a:r>
            <a:br>
              <a:rPr lang="fr-FR" sz="1400" dirty="0" smtClean="0">
                <a:solidFill>
                  <a:srgbClr val="F8B212"/>
                </a:solidFill>
                <a:latin typeface="AkzidenzGroteskBE-Light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kzidenzGroteskBE-Light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kzidenzGroteskBE-Light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kzidenzGroteskBE-Light" pitchFamily="34" charset="0"/>
              </a:rPr>
              <a:t>- Exercice champs visuel avec une paire de chaussure ou un grand morceau de tissu (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kzidenzGroteskBE-Light" pitchFamily="34" charset="0"/>
              </a:rPr>
              <a:t>à faire avec le slide</a:t>
            </a:r>
            <a:r>
              <a:rPr lang="fr-FR" sz="1400" dirty="0">
                <a:solidFill>
                  <a:schemeClr val="accent2"/>
                </a:solidFill>
                <a:latin typeface="AkzidenzGroteskBE-Light" pitchFamily="34" charset="0"/>
              </a:rPr>
              <a:t> </a:t>
            </a:r>
            <a:r>
              <a:rPr lang="fr-FR" sz="1400" dirty="0" smtClean="0">
                <a:solidFill>
                  <a:srgbClr val="F8B212"/>
                </a:solidFill>
                <a:latin typeface="AkzidenzGroteskBE-Light" pitchFamily="34" charset="0"/>
              </a:rPr>
              <a:t>«Champs visuel</a:t>
            </a:r>
            <a:r>
              <a:rPr lang="fr-FR" sz="1400" dirty="0">
                <a:solidFill>
                  <a:srgbClr val="F8B212"/>
                </a:solidFill>
                <a:latin typeface="AkzidenzGroteskBE-Light" pitchFamily="34" charset="0"/>
              </a:rPr>
              <a:t> »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45284" y="0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F8B212"/>
                </a:solidFill>
                <a:latin typeface="AkzidenzGroteskBE" pitchFamily="34" charset="0"/>
              </a:rPr>
              <a:t>L</a:t>
            </a:r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  <a:latin typeface="AkzidenzGroteskBE" pitchFamily="34" charset="0"/>
              </a:rPr>
              <a:t>e marketing lumière</a:t>
            </a:r>
            <a:endParaRPr lang="fr-FR" sz="2800" dirty="0">
              <a:solidFill>
                <a:schemeClr val="bg1">
                  <a:lumMod val="65000"/>
                </a:schemeClr>
              </a:solidFill>
              <a:latin typeface="AkzidenzGroteskB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C000"/>
      </a:hlink>
      <a:folHlink>
        <a:srgbClr val="ED7D3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39010</TotalTime>
  <Words>462</Words>
  <Application>Microsoft Office PowerPoint</Application>
  <PresentationFormat>Personnalisé</PresentationFormat>
  <Paragraphs>61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AkzidenzGroteskBE-Md</vt:lpstr>
      <vt:lpstr>AkzidenzGroteskBE-Light</vt:lpstr>
      <vt:lpstr>AkzidenzGroteskBE</vt:lpstr>
      <vt:lpstr>Symbol</vt:lpstr>
      <vt:lpstr>Calibri</vt:lpstr>
      <vt:lpstr>Calibri Light</vt:lpstr>
      <vt:lpstr>Thème Office</vt:lpstr>
      <vt:lpstr>Présentation PowerPoint</vt:lpstr>
      <vt:lpstr>Gabarit h3 28px</vt:lpstr>
      <vt:lpstr>Présentation PowerPoint</vt:lpstr>
      <vt:lpstr>Présentation PowerPoint</vt:lpstr>
      <vt:lpstr>Gabarit h3 28px</vt:lpstr>
      <vt:lpstr>Expériences Lumière :  - Contraste visuel (avec la cabine) au moment où l’on parle des luminance ? (à faire avec le slide « L’iris  se ferme pour se protéger de l’éblouissement »  - Contraste x2  avec le luxmètre sur la tâche lumière de la toile (à faire avec le slide «Tâche de lumière blanche sur fond noir »  - Exercice champs visuel avec une paire de chaussure ou un grand morceau de tissu (à faire avec le slide «Champs visuel 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Thibaut Marmey</dc:creator>
  <cp:lastModifiedBy>Gabriel Guitard - Light In Shop</cp:lastModifiedBy>
  <cp:revision>371</cp:revision>
  <cp:lastPrinted>2017-12-15T07:14:59Z</cp:lastPrinted>
  <dcterms:created xsi:type="dcterms:W3CDTF">2017-05-09T11:10:02Z</dcterms:created>
  <dcterms:modified xsi:type="dcterms:W3CDTF">2018-10-08T09:35:17Z</dcterms:modified>
</cp:coreProperties>
</file>